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E28F-C982-4C62-8766-A5687527289E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AA933-4A7E-4864-8531-ABB19967AF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8497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0" dirty="0" smtClean="0">
                <a:solidFill>
                  <a:srgbClr val="003300"/>
                </a:solidFill>
                <a:latin typeface="Monotype Corsiva" pitchFamily="66" charset="0"/>
              </a:rPr>
              <a:t>    </a:t>
            </a:r>
            <a:r>
              <a:rPr lang="ru-RU" sz="1600" b="1" i="0" dirty="0" smtClean="0">
                <a:solidFill>
                  <a:srgbClr val="003300"/>
                </a:solidFill>
                <a:latin typeface="Arial Black" pitchFamily="34" charset="0"/>
              </a:rPr>
              <a:t>Первые ёлки в России появились в 19 веке. Их ставили на крыши и заборы питейных заведений как украшение. Украшать же ёлки начали в 1860-1870 гг., повторяя европейскую моду. Елочных игрушек русского производства тогда еще не было, их заказывали в Европе. Уже тогда елочные игрушки четко делились на украшения для состоятельных и для тех, кто победнее. Купить игрушку из стекла для жителя России конца XIX века — было то же самое, что современному россиянину купить машину. Ёлочные шары были тяжелыми, поскольку тонкое стекло научились делать лишь к началу 20 века.</a:t>
            </a:r>
          </a:p>
          <a:p>
            <a:pPr algn="just"/>
            <a:r>
              <a:rPr lang="ru-RU" sz="1600" b="1" dirty="0" smtClean="0">
                <a:solidFill>
                  <a:srgbClr val="003300"/>
                </a:solidFill>
                <a:latin typeface="Arial Black" pitchFamily="34" charset="0"/>
              </a:rPr>
              <a:t>    Первые </a:t>
            </a:r>
            <a:r>
              <a:rPr lang="ru-RU" sz="1600" b="1" dirty="0">
                <a:solidFill>
                  <a:srgbClr val="003300"/>
                </a:solidFill>
                <a:latin typeface="Arial Black" pitchFamily="34" charset="0"/>
              </a:rPr>
              <a:t>стеклянные игрушки на территории СССР начали делать в период Первой мировой войны в Клину. Там мастера-артельщики выдували стеклянные изделия для аптек и прочих нужд. Но в военные годы пленные немцы научили их выдувать шары и бусы. </a:t>
            </a:r>
            <a:r>
              <a:rPr lang="ru-RU" sz="1600" b="1" dirty="0" err="1">
                <a:solidFill>
                  <a:srgbClr val="003300"/>
                </a:solidFill>
                <a:latin typeface="Arial Black" pitchFamily="34" charset="0"/>
              </a:rPr>
              <a:t>Клинская</a:t>
            </a:r>
            <a:r>
              <a:rPr lang="ru-RU" sz="1600" b="1" dirty="0">
                <a:solidFill>
                  <a:srgbClr val="003300"/>
                </a:solidFill>
                <a:latin typeface="Arial Black" pitchFamily="34" charset="0"/>
              </a:rPr>
              <a:t> фабрика «Елочка», кстати, по сей день остается единственной в России фабрикой, которая делает бусы для елок.</a:t>
            </a:r>
          </a:p>
        </p:txBody>
      </p:sp>
      <p:pic>
        <p:nvPicPr>
          <p:cNvPr id="11266" name="Picture 2" descr="http://www.oytoy.ru/capsule/imglib/data/328/5682/12/cb20130108223602.jpg"/>
          <p:cNvPicPr>
            <a:picLocks noChangeAspect="1" noChangeArrowheads="1"/>
          </p:cNvPicPr>
          <p:nvPr/>
        </p:nvPicPr>
        <p:blipFill>
          <a:blip r:embed="rId2" cstate="print"/>
          <a:srcRect l="24192" r="6257" b="5769"/>
          <a:stretch>
            <a:fillRect/>
          </a:stretch>
        </p:blipFill>
        <p:spPr bwMode="auto">
          <a:xfrm>
            <a:off x="467544" y="3933056"/>
            <a:ext cx="2785400" cy="2664296"/>
          </a:xfrm>
          <a:prstGeom prst="rect">
            <a:avLst/>
          </a:prstGeom>
          <a:noFill/>
        </p:spPr>
      </p:pic>
      <p:pic>
        <p:nvPicPr>
          <p:cNvPr id="11268" name="Picture 4" descr="http://www.oytoy.ru/capsule/imglib/data/328/5630/12/cb20130108184949.jpg"/>
          <p:cNvPicPr>
            <a:picLocks noChangeAspect="1" noChangeArrowheads="1"/>
          </p:cNvPicPr>
          <p:nvPr/>
        </p:nvPicPr>
        <p:blipFill>
          <a:blip r:embed="rId3" cstate="print"/>
          <a:srcRect l="4536" t="4032" r="3233" b="9281"/>
          <a:stretch>
            <a:fillRect/>
          </a:stretch>
        </p:blipFill>
        <p:spPr bwMode="auto">
          <a:xfrm rot="5400000">
            <a:off x="3156959" y="4339985"/>
            <a:ext cx="2758074" cy="1944216"/>
          </a:xfrm>
          <a:prstGeom prst="rect">
            <a:avLst/>
          </a:prstGeom>
          <a:noFill/>
        </p:spPr>
      </p:pic>
      <p:pic>
        <p:nvPicPr>
          <p:cNvPr id="11270" name="Picture 6" descr="http://www.oytoy.ru/capsule/imglib/data/328/5631/12/cb20130108185124.jpg"/>
          <p:cNvPicPr>
            <a:picLocks noChangeAspect="1" noChangeArrowheads="1"/>
          </p:cNvPicPr>
          <p:nvPr/>
        </p:nvPicPr>
        <p:blipFill>
          <a:blip r:embed="rId4" cstate="print"/>
          <a:srcRect r="11329" b="16252"/>
          <a:stretch>
            <a:fillRect/>
          </a:stretch>
        </p:blipFill>
        <p:spPr bwMode="auto">
          <a:xfrm>
            <a:off x="5652120" y="3933056"/>
            <a:ext cx="330987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В 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70-80е годы становятся популярными новогодние игрушки в виде шишек, колокольчиков и </a:t>
            </a:r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домиков.</a:t>
            </a:r>
            <a:endParaRPr lang="ru-RU" sz="1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22530" name="Picture 2" descr="http://www.oytoy.ru/capsule/imglib/data/328/5679/12/cb2013010822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3"/>
            <a:ext cx="3960440" cy="2725502"/>
          </a:xfrm>
          <a:prstGeom prst="rect">
            <a:avLst/>
          </a:prstGeom>
          <a:noFill/>
        </p:spPr>
      </p:pic>
      <p:pic>
        <p:nvPicPr>
          <p:cNvPr id="22532" name="Picture 4" descr="http://www.oytoy.ru/capsule/imglib/data/328/5680/12/cb201301082207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4084034" cy="2736304"/>
          </a:xfrm>
          <a:prstGeom prst="rect">
            <a:avLst/>
          </a:prstGeom>
          <a:noFill/>
        </p:spPr>
      </p:pic>
      <p:pic>
        <p:nvPicPr>
          <p:cNvPr id="22534" name="Picture 6" descr="http://www.oytoy.ru/capsule/imglib/data/328/5681/12/cb20130108220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960440" cy="2736304"/>
          </a:xfrm>
          <a:prstGeom prst="rect">
            <a:avLst/>
          </a:prstGeom>
          <a:noFill/>
        </p:spPr>
      </p:pic>
      <p:pic>
        <p:nvPicPr>
          <p:cNvPr id="22536" name="Picture 8" descr="http://www.oytoy.ru/capsule/imglib/data/328/5628/12/cb20130108184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3312368" cy="2719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      Поскольку 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с брежневских времен ничего существенного в истории страны не происходило, тематических игрушек стало заметно меньше. Игрушки становились все более абстрактными. Фактически все, что могут сегодня предложить своим потребителям российские производители, — это игрушка «а-ля рус», с традиционными росписями. До разнообразия, которое предлагают европейцы, — игрушек из проволок и цепочек, всевозможных тканей и мехов, пуха и пера, бумаги, бисера, </a:t>
            </a:r>
            <a:r>
              <a:rPr lang="ru-RU" sz="1600" dirty="0" err="1">
                <a:solidFill>
                  <a:srgbClr val="003300"/>
                </a:solidFill>
                <a:latin typeface="Arial Black" pitchFamily="34" charset="0"/>
              </a:rPr>
              <a:t>пайеток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, стразов и даже драгоценных металлов и камней — им, увы, далеко.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  </a:t>
            </a:r>
            <a:endParaRPr lang="ru-RU" sz="1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23554" name="Picture 2" descr="http://www.oytoy.ru/capsule/imglib/data/328/5655/12/cb20130108194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2520280" cy="1910373"/>
          </a:xfrm>
          <a:prstGeom prst="rect">
            <a:avLst/>
          </a:prstGeom>
          <a:noFill/>
        </p:spPr>
      </p:pic>
      <p:pic>
        <p:nvPicPr>
          <p:cNvPr id="23556" name="Picture 4" descr="http://www.oytoy.ru/capsule/imglib/data/328/5675/12/cb20130108215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5"/>
            <a:ext cx="2088232" cy="2109114"/>
          </a:xfrm>
          <a:prstGeom prst="rect">
            <a:avLst/>
          </a:prstGeom>
          <a:noFill/>
        </p:spPr>
      </p:pic>
      <p:pic>
        <p:nvPicPr>
          <p:cNvPr id="23560" name="Picture 8" descr="http://www.oytoy.ru/capsule/imglib/data/328/5625/12/cb20130108183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2520280" cy="2036963"/>
          </a:xfrm>
          <a:prstGeom prst="rect">
            <a:avLst/>
          </a:prstGeom>
          <a:noFill/>
        </p:spPr>
      </p:pic>
      <p:pic>
        <p:nvPicPr>
          <p:cNvPr id="23562" name="Picture 10" descr="http://www.oytoy.ru/capsule/imglib/data/328/5674/12/cb20130108214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725144"/>
            <a:ext cx="2681148" cy="2016224"/>
          </a:xfrm>
          <a:prstGeom prst="rect">
            <a:avLst/>
          </a:prstGeom>
          <a:noFill/>
        </p:spPr>
      </p:pic>
      <p:pic>
        <p:nvPicPr>
          <p:cNvPr id="23564" name="Picture 12" descr="http://www.oytoy.ru/capsule/imglib/data/328/5624/12/cb201301081837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564904"/>
            <a:ext cx="2644971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Ёлочные игрушки России 21 века</a:t>
            </a:r>
            <a:endParaRPr lang="ru-RU" sz="1600" dirty="0"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24578" name="Picture 2" descr="http://obzor.westsib.ru/data/image/news_2012/12/igruwki/elo4ka/e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4464496" cy="2736304"/>
          </a:xfrm>
          <a:prstGeom prst="rect">
            <a:avLst/>
          </a:prstGeom>
          <a:noFill/>
        </p:spPr>
      </p:pic>
      <p:pic>
        <p:nvPicPr>
          <p:cNvPr id="24580" name="Picture 4" descr="https://lh5.googleusercontent.com/proxy/Eu-RrHEpxsaDb6-imRTVYfjKW51Z9UWDKVlDrC3DK6tqu8fHkue75NMcs14snp_6N9LT8Ck58JYeUNfsOwkcaRgpeMc_P26EIiIhjnQ3SGE5BwbMRqdP6XbvsHggCzjY=s0-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4032448" cy="2736304"/>
          </a:xfrm>
          <a:prstGeom prst="rect">
            <a:avLst/>
          </a:prstGeom>
          <a:noFill/>
        </p:spPr>
      </p:pic>
      <p:pic>
        <p:nvPicPr>
          <p:cNvPr id="24582" name="Picture 6" descr="http://www.deafnet.ru/images/Image/ambrossy/elochnie_shari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537662" cy="2880320"/>
          </a:xfrm>
          <a:prstGeom prst="rect">
            <a:avLst/>
          </a:prstGeom>
          <a:noFill/>
        </p:spPr>
      </p:pic>
      <p:pic>
        <p:nvPicPr>
          <p:cNvPr id="24584" name="Picture 8" descr="http://www.niann.ru/_data/objects/0034/7527/ic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4032448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b="1" dirty="0" smtClean="0">
                <a:solidFill>
                  <a:srgbClr val="003300"/>
                </a:solidFill>
                <a:latin typeface="Arial Black" pitchFamily="34" charset="0"/>
              </a:rPr>
              <a:t>Помимо </a:t>
            </a:r>
            <a:r>
              <a:rPr lang="ru-RU" b="1" dirty="0">
                <a:solidFill>
                  <a:srgbClr val="003300"/>
                </a:solidFill>
                <a:latin typeface="Arial Black" pitchFamily="34" charset="0"/>
              </a:rPr>
              <a:t>стекла игрушки делали из картона. В дореволюционной России был популярен «дрезденский картонаж» — игрушки, склеенные из двух половинок выпуклого тонированного картона.</a:t>
            </a:r>
          </a:p>
        </p:txBody>
      </p:sp>
      <p:pic>
        <p:nvPicPr>
          <p:cNvPr id="14338" name="Picture 2" descr="http://www.oytoy.ru/capsule/imglib/data/328/5629/12/cb20130108184505.jpg"/>
          <p:cNvPicPr>
            <a:picLocks noChangeAspect="1" noChangeArrowheads="1"/>
          </p:cNvPicPr>
          <p:nvPr/>
        </p:nvPicPr>
        <p:blipFill>
          <a:blip r:embed="rId2" cstate="print"/>
          <a:srcRect l="4536" t="13079" r="4745" b="8444"/>
          <a:stretch>
            <a:fillRect/>
          </a:stretch>
        </p:blipFill>
        <p:spPr bwMode="auto">
          <a:xfrm>
            <a:off x="395536" y="1628800"/>
            <a:ext cx="4320480" cy="2160240"/>
          </a:xfrm>
          <a:prstGeom prst="rect">
            <a:avLst/>
          </a:prstGeom>
          <a:noFill/>
        </p:spPr>
      </p:pic>
      <p:pic>
        <p:nvPicPr>
          <p:cNvPr id="14340" name="Picture 4" descr="http://www.oytoy.ru/capsule/imglib/data/328/5656/12/cb20130108194400.jpg"/>
          <p:cNvPicPr>
            <a:picLocks noChangeAspect="1" noChangeArrowheads="1"/>
          </p:cNvPicPr>
          <p:nvPr/>
        </p:nvPicPr>
        <p:blipFill>
          <a:blip r:embed="rId3" cstate="print"/>
          <a:srcRect t="7000" r="209" b="3751"/>
          <a:stretch>
            <a:fillRect/>
          </a:stretch>
        </p:blipFill>
        <p:spPr bwMode="auto">
          <a:xfrm>
            <a:off x="4860031" y="2060848"/>
            <a:ext cx="4112765" cy="3888432"/>
          </a:xfrm>
          <a:prstGeom prst="rect">
            <a:avLst/>
          </a:prstGeom>
          <a:noFill/>
        </p:spPr>
      </p:pic>
      <p:pic>
        <p:nvPicPr>
          <p:cNvPr id="14342" name="Picture 6" descr="http://www.oytoy.ru/capsule/imglib/data/328/5653/12/cb20130108191019.jpg"/>
          <p:cNvPicPr>
            <a:picLocks noChangeAspect="1" noChangeArrowheads="1"/>
          </p:cNvPicPr>
          <p:nvPr/>
        </p:nvPicPr>
        <p:blipFill>
          <a:blip r:embed="rId4" cstate="print"/>
          <a:srcRect l="12096" t="32256" r="10793" b="7265"/>
          <a:stretch>
            <a:fillRect/>
          </a:stretch>
        </p:blipFill>
        <p:spPr bwMode="auto">
          <a:xfrm>
            <a:off x="395536" y="4005064"/>
            <a:ext cx="4284476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1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3300"/>
                </a:solidFill>
                <a:latin typeface="Arial Black" pitchFamily="34" charset="0"/>
              </a:rPr>
              <a:t>     </a:t>
            </a:r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Были 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игрушки и из ваты, накрученной на проволочный каркас: так оформляли фигурки детей, ангелочков, клоунов, моряков. На елках развешивали бутафорские фрукты из папье-маше, бархата. На верхушке закрепляли Вифлеемскую звезду, шестиконечную, — в отличие от советской. А традиция увенчивать елку украшением в форме пики связана не с формой ледяных сосулек, а с дизайном военных касок времен кайзеровской Германии: </a:t>
            </a:r>
            <a:r>
              <a:rPr lang="ru-RU" sz="1600" dirty="0" err="1">
                <a:solidFill>
                  <a:srgbClr val="003300"/>
                </a:solidFill>
                <a:latin typeface="Arial Black" pitchFamily="34" charset="0"/>
              </a:rPr>
              <a:t>пикообразные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 верхушки для елок начали делать именно там. Их украшали фигурками голубков, колокольчиками. Кстати, украшения в форме сосулек начали делать в СССР только во времена «оттепели».</a:t>
            </a:r>
          </a:p>
        </p:txBody>
      </p:sp>
      <p:pic>
        <p:nvPicPr>
          <p:cNvPr id="15362" name="Picture 2" descr="http://www.oytoy.ru/capsule/imglib/data/328/5661/12/cb2013010820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2232248" cy="1898393"/>
          </a:xfrm>
          <a:prstGeom prst="rect">
            <a:avLst/>
          </a:prstGeom>
          <a:noFill/>
        </p:spPr>
      </p:pic>
      <p:pic>
        <p:nvPicPr>
          <p:cNvPr id="15364" name="Picture 4" descr="http://www.oytoy.ru/capsule/imglib/data/328/5647/12/cb20130108190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97152"/>
            <a:ext cx="2232248" cy="1897411"/>
          </a:xfrm>
          <a:prstGeom prst="rect">
            <a:avLst/>
          </a:prstGeom>
          <a:noFill/>
        </p:spPr>
      </p:pic>
      <p:pic>
        <p:nvPicPr>
          <p:cNvPr id="15366" name="Picture 6" descr="http://www.oytoy.ru/capsule/imglib/data/328/5660/12/cb20130108195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852936"/>
            <a:ext cx="2137853" cy="3096344"/>
          </a:xfrm>
          <a:prstGeom prst="rect">
            <a:avLst/>
          </a:prstGeom>
          <a:noFill/>
        </p:spPr>
      </p:pic>
      <p:pic>
        <p:nvPicPr>
          <p:cNvPr id="15368" name="Picture 8" descr="http://www.oytoy.ru/capsule/imglib/data/328/5643/12/cb20130108185940.jpg"/>
          <p:cNvPicPr>
            <a:picLocks noChangeAspect="1" noChangeArrowheads="1"/>
          </p:cNvPicPr>
          <p:nvPr/>
        </p:nvPicPr>
        <p:blipFill>
          <a:blip r:embed="rId5" cstate="print"/>
          <a:srcRect l="9072" r="6257" b="6673"/>
          <a:stretch>
            <a:fillRect/>
          </a:stretch>
        </p:blipFill>
        <p:spPr bwMode="auto">
          <a:xfrm>
            <a:off x="5076056" y="2852936"/>
            <a:ext cx="1872762" cy="3096344"/>
          </a:xfrm>
          <a:prstGeom prst="rect">
            <a:avLst/>
          </a:prstGeom>
          <a:noFill/>
        </p:spPr>
      </p:pic>
      <p:pic>
        <p:nvPicPr>
          <p:cNvPr id="15370" name="Picture 10" descr="http://www.oytoy.ru/capsule/imglib/data/328/5644/12/cb20130108185953.jpg"/>
          <p:cNvPicPr>
            <a:picLocks noChangeAspect="1" noChangeArrowheads="1"/>
          </p:cNvPicPr>
          <p:nvPr/>
        </p:nvPicPr>
        <p:blipFill>
          <a:blip r:embed="rId6" cstate="print"/>
          <a:srcRect l="6048" r="10793" b="9281"/>
          <a:stretch>
            <a:fillRect/>
          </a:stretch>
        </p:blipFill>
        <p:spPr bwMode="auto">
          <a:xfrm>
            <a:off x="7092280" y="2852936"/>
            <a:ext cx="1876208" cy="3070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В 1925 году празднование Нового года в России было запрещено и возобновлено только в 1935-м. Но Новый год сделали советским праздником — соответственно, изменились и новогодние игрушки. Фигурки детей, клоунов, балерин, птиц, животных, фруктов и овощей, конечно, остались. А вместо ангелов появились пионеры, буденовцы, красноармейцы, женщины в красных косынках. Эра воздухоплавания отразилась на елках игрушками-дирижаблями с надписью «СССР», самолетиками, парашютами с крошечными парашютистами.</a:t>
            </a:r>
          </a:p>
        </p:txBody>
      </p:sp>
      <p:pic>
        <p:nvPicPr>
          <p:cNvPr id="16386" name="Picture 2" descr="http://www.oytoy.ru/capsule/imglib/data/328/5663/12/cb20130108205426.jpg"/>
          <p:cNvPicPr>
            <a:picLocks noChangeAspect="1" noChangeArrowheads="1"/>
          </p:cNvPicPr>
          <p:nvPr/>
        </p:nvPicPr>
        <p:blipFill>
          <a:blip r:embed="rId2" cstate="print"/>
          <a:srcRect l="18144" r="9281" b="9929"/>
          <a:stretch>
            <a:fillRect/>
          </a:stretch>
        </p:blipFill>
        <p:spPr bwMode="auto">
          <a:xfrm>
            <a:off x="323528" y="2348880"/>
            <a:ext cx="1440160" cy="2670297"/>
          </a:xfrm>
          <a:prstGeom prst="rect">
            <a:avLst/>
          </a:prstGeom>
          <a:noFill/>
        </p:spPr>
      </p:pic>
      <p:pic>
        <p:nvPicPr>
          <p:cNvPr id="16388" name="Picture 4" descr="http://www.oytoy.ru/capsule/imglib/data/328/5633/12/cb20130108185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1800200" cy="1620180"/>
          </a:xfrm>
          <a:prstGeom prst="rect">
            <a:avLst/>
          </a:prstGeom>
          <a:noFill/>
        </p:spPr>
      </p:pic>
      <p:pic>
        <p:nvPicPr>
          <p:cNvPr id="16390" name="Picture 6" descr="http://www.oytoy.ru/capsule/imglib/data/328/5635/8/cb20130108185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348880"/>
            <a:ext cx="1413420" cy="2664296"/>
          </a:xfrm>
          <a:prstGeom prst="rect">
            <a:avLst/>
          </a:prstGeom>
          <a:noFill/>
        </p:spPr>
      </p:pic>
      <p:pic>
        <p:nvPicPr>
          <p:cNvPr id="16392" name="Picture 8" descr="http://www.oytoy.ru/capsule/imglib/data/328/5634/8/cb201301081857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348880"/>
            <a:ext cx="1944216" cy="3445447"/>
          </a:xfrm>
          <a:prstGeom prst="rect">
            <a:avLst/>
          </a:prstGeom>
          <a:noFill/>
        </p:spPr>
      </p:pic>
      <p:pic>
        <p:nvPicPr>
          <p:cNvPr id="16394" name="Picture 10" descr="http://www.oytoy.ru/capsule/imglib/data/328/5636/12/cb201301081857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348880"/>
            <a:ext cx="3240360" cy="2160240"/>
          </a:xfrm>
          <a:prstGeom prst="rect">
            <a:avLst/>
          </a:prstGeom>
          <a:noFill/>
        </p:spPr>
      </p:pic>
      <p:pic>
        <p:nvPicPr>
          <p:cNvPr id="16396" name="Picture 12" descr="http://www.oytoy.ru/capsule/imglib/data/328/5637/12/cb201301081858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653136"/>
            <a:ext cx="3240360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    В 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конце 30-х на елках появились герои детской литературы — Иван Царевич, Руслан и Людмила, братец Кролик и братец Лис, Красная Шапочка, Кот в сапогах, Крокодил с </a:t>
            </a:r>
            <a:r>
              <a:rPr lang="ru-RU" sz="1600" dirty="0" err="1">
                <a:solidFill>
                  <a:srgbClr val="003300"/>
                </a:solidFill>
                <a:latin typeface="Arial Black" pitchFamily="34" charset="0"/>
              </a:rPr>
              <a:t>Тотошей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 и </a:t>
            </a:r>
            <a:r>
              <a:rPr lang="ru-RU" sz="1600" dirty="0" err="1">
                <a:solidFill>
                  <a:srgbClr val="003300"/>
                </a:solidFill>
                <a:latin typeface="Arial Black" pitchFamily="34" charset="0"/>
              </a:rPr>
              <a:t>Кокошей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, доктор Айболит. С выходом на экраны фильма «Цирк» стали популярны фигурки на цирковую тематику. Освоение Севера было отмечено фигурками полярников.</a:t>
            </a:r>
          </a:p>
        </p:txBody>
      </p:sp>
      <p:pic>
        <p:nvPicPr>
          <p:cNvPr id="17410" name="Picture 2" descr="http://www.oytoy.ru/capsule/imglib/data/328/5632/12/cb20130108185556.jpg"/>
          <p:cNvPicPr>
            <a:picLocks noChangeAspect="1" noChangeArrowheads="1"/>
          </p:cNvPicPr>
          <p:nvPr/>
        </p:nvPicPr>
        <p:blipFill>
          <a:blip r:embed="rId2" cstate="print"/>
          <a:srcRect r="6257" b="8273"/>
          <a:stretch>
            <a:fillRect/>
          </a:stretch>
        </p:blipFill>
        <p:spPr bwMode="auto">
          <a:xfrm>
            <a:off x="323528" y="2060848"/>
            <a:ext cx="2808312" cy="4121877"/>
          </a:xfrm>
          <a:prstGeom prst="rect">
            <a:avLst/>
          </a:prstGeom>
          <a:noFill/>
        </p:spPr>
      </p:pic>
      <p:pic>
        <p:nvPicPr>
          <p:cNvPr id="17412" name="Picture 4" descr="http://www.oytoy.ru/capsule/imglib/data/328/5650/12/cb20130108190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060848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Так же в конце 30х годов была выпущена серия елочных украшений на восточную тему - это и Аладдин, и старик </a:t>
            </a:r>
            <a:r>
              <a:rPr lang="ru-RU" sz="1600" dirty="0" err="1">
                <a:solidFill>
                  <a:srgbClr val="003300"/>
                </a:solidFill>
                <a:latin typeface="Arial Black" pitchFamily="34" charset="0"/>
              </a:rPr>
              <a:t>Хоттабыч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, и восточные красавицы... Эти игрушки отличает восточная филигранность форм и ручная роспись.</a:t>
            </a:r>
          </a:p>
        </p:txBody>
      </p:sp>
      <p:pic>
        <p:nvPicPr>
          <p:cNvPr id="18434" name="Picture 2" descr="http://www.oytoy.ru/capsule/imglib/data/328/5665/7/cb20130108205939.jpg"/>
          <p:cNvPicPr>
            <a:picLocks noChangeAspect="1" noChangeArrowheads="1"/>
          </p:cNvPicPr>
          <p:nvPr/>
        </p:nvPicPr>
        <p:blipFill>
          <a:blip r:embed="rId2" cstate="print"/>
          <a:srcRect b="4892"/>
          <a:stretch>
            <a:fillRect/>
          </a:stretch>
        </p:blipFill>
        <p:spPr bwMode="auto">
          <a:xfrm>
            <a:off x="251520" y="1340768"/>
            <a:ext cx="1905000" cy="2808312"/>
          </a:xfrm>
          <a:prstGeom prst="rect">
            <a:avLst/>
          </a:prstGeom>
          <a:noFill/>
        </p:spPr>
      </p:pic>
      <p:pic>
        <p:nvPicPr>
          <p:cNvPr id="4" name="Picture 6" descr="http://www.oytoy.ru/capsule/imglib/data/328/5666/12/cb20130108210034.jpg"/>
          <p:cNvPicPr>
            <a:picLocks noChangeAspect="1" noChangeArrowheads="1"/>
          </p:cNvPicPr>
          <p:nvPr/>
        </p:nvPicPr>
        <p:blipFill>
          <a:blip r:embed="rId3" cstate="print"/>
          <a:srcRect b="8413"/>
          <a:stretch>
            <a:fillRect/>
          </a:stretch>
        </p:blipFill>
        <p:spPr bwMode="auto">
          <a:xfrm>
            <a:off x="467544" y="4365104"/>
            <a:ext cx="3168352" cy="1944216"/>
          </a:xfrm>
          <a:prstGeom prst="rect">
            <a:avLst/>
          </a:prstGeom>
          <a:noFill/>
        </p:spPr>
      </p:pic>
      <p:pic>
        <p:nvPicPr>
          <p:cNvPr id="18436" name="Picture 4" descr="http://www.oytoy.ru/capsule/imglib/data/328/5667/12/cb20130108210214.jpg"/>
          <p:cNvPicPr>
            <a:picLocks noChangeAspect="1" noChangeArrowheads="1"/>
          </p:cNvPicPr>
          <p:nvPr/>
        </p:nvPicPr>
        <p:blipFill>
          <a:blip r:embed="rId4" cstate="print"/>
          <a:srcRect l="15622" t="6923" r="11803" b="4451"/>
          <a:stretch>
            <a:fillRect/>
          </a:stretch>
        </p:blipFill>
        <p:spPr bwMode="auto">
          <a:xfrm>
            <a:off x="2195736" y="1412776"/>
            <a:ext cx="1656184" cy="28638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1772816"/>
            <a:ext cx="4644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В начале 40х годов появились новогодние игрушки в виде предметов быта. Их отличает текучесть формы и роспись яркими красками.</a:t>
            </a:r>
          </a:p>
        </p:txBody>
      </p:sp>
      <p:pic>
        <p:nvPicPr>
          <p:cNvPr id="18438" name="Picture 6" descr="http://www.oytoy.ru/capsule/imglib/data/328/5676/12/cb20130108215552.jpg"/>
          <p:cNvPicPr>
            <a:picLocks noChangeAspect="1" noChangeArrowheads="1"/>
          </p:cNvPicPr>
          <p:nvPr/>
        </p:nvPicPr>
        <p:blipFill>
          <a:blip r:embed="rId5" cstate="print"/>
          <a:srcRect l="16632" r="7769" b="9733"/>
          <a:stretch>
            <a:fillRect/>
          </a:stretch>
        </p:blipFill>
        <p:spPr bwMode="auto">
          <a:xfrm>
            <a:off x="3995936" y="3212976"/>
            <a:ext cx="2610290" cy="2088232"/>
          </a:xfrm>
          <a:prstGeom prst="rect">
            <a:avLst/>
          </a:prstGeom>
          <a:noFill/>
        </p:spPr>
      </p:pic>
      <p:pic>
        <p:nvPicPr>
          <p:cNvPr id="18440" name="Picture 8" descr="http://www.oytoy.ru/capsule/imglib/data/328/5677/12/cb20130108215809.jpg"/>
          <p:cNvPicPr>
            <a:picLocks noChangeAspect="1" noChangeArrowheads="1"/>
          </p:cNvPicPr>
          <p:nvPr/>
        </p:nvPicPr>
        <p:blipFill>
          <a:blip r:embed="rId6" cstate="print"/>
          <a:srcRect b="4077"/>
          <a:stretch>
            <a:fillRect/>
          </a:stretch>
        </p:blipFill>
        <p:spPr bwMode="auto">
          <a:xfrm>
            <a:off x="6732240" y="3212976"/>
            <a:ext cx="2099125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424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После 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войны 1 января снова стал выходным днем (это произошло в 1947 году</a:t>
            </a:r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). А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 елочные игрушки снова стали мирными.</a:t>
            </a:r>
          </a:p>
        </p:txBody>
      </p:sp>
      <p:pic>
        <p:nvPicPr>
          <p:cNvPr id="19458" name="Picture 2" descr="http://www.oytoy.ru/capsule/imglib/data/328/5654/12/foto_big_2515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6696744" cy="5518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    В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 начале 1950-х, когда с продуктами в стране была </a:t>
            </a:r>
            <a:r>
              <a:rPr lang="ru-RU" sz="1600" dirty="0" err="1">
                <a:solidFill>
                  <a:srgbClr val="003300"/>
                </a:solidFill>
                <a:latin typeface="Arial Black" pitchFamily="34" charset="0"/>
              </a:rPr>
              <a:t>напряженка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, изготавливалось много игрушек в виде фруктов, ягод и овощей (разумеется, несъедобных). Появились и сказочные персонажи: Айболит, Дед Мороз, Снегурочка, </a:t>
            </a:r>
            <a:r>
              <a:rPr lang="ru-RU" sz="1600" dirty="0" err="1">
                <a:solidFill>
                  <a:srgbClr val="003300"/>
                </a:solidFill>
                <a:latin typeface="Arial Black" pitchFamily="34" charset="0"/>
              </a:rPr>
              <a:t>Чиполлино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, различные звери: белочки, медведи, зайцы. Тогда же, в 50-х, появилась мода на стеклянные бусы и композиции из стеклянных шариков, бус и палочек.</a:t>
            </a:r>
          </a:p>
        </p:txBody>
      </p:sp>
      <p:pic>
        <p:nvPicPr>
          <p:cNvPr id="20482" name="Picture 2" descr="http://www.oytoy.ru/capsule/imglib/data/328/5670/12/cb20130108211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204864"/>
            <a:ext cx="3224238" cy="2160240"/>
          </a:xfrm>
          <a:prstGeom prst="rect">
            <a:avLst/>
          </a:prstGeom>
          <a:noFill/>
        </p:spPr>
      </p:pic>
      <p:pic>
        <p:nvPicPr>
          <p:cNvPr id="20484" name="Picture 4" descr="http://www.oytoy.ru/capsule/imglib/data/328/5639/12/cb20130108185843.jpg"/>
          <p:cNvPicPr>
            <a:picLocks noChangeAspect="1" noChangeArrowheads="1"/>
          </p:cNvPicPr>
          <p:nvPr/>
        </p:nvPicPr>
        <p:blipFill>
          <a:blip r:embed="rId3" cstate="print"/>
          <a:srcRect l="18144" t="7533" r="18353" b="3948"/>
          <a:stretch>
            <a:fillRect/>
          </a:stretch>
        </p:blipFill>
        <p:spPr bwMode="auto">
          <a:xfrm>
            <a:off x="5724128" y="2204864"/>
            <a:ext cx="1621559" cy="3024336"/>
          </a:xfrm>
          <a:prstGeom prst="rect">
            <a:avLst/>
          </a:prstGeom>
          <a:noFill/>
        </p:spPr>
      </p:pic>
      <p:pic>
        <p:nvPicPr>
          <p:cNvPr id="20486" name="Picture 6" descr="http://www.oytoy.ru/capsule/imglib/data/328/5668/12/cb20130108210734.jpg"/>
          <p:cNvPicPr>
            <a:picLocks noChangeAspect="1" noChangeArrowheads="1"/>
          </p:cNvPicPr>
          <p:nvPr/>
        </p:nvPicPr>
        <p:blipFill>
          <a:blip r:embed="rId4" cstate="print"/>
          <a:srcRect l="12096" r="22889" b="5219"/>
          <a:stretch>
            <a:fillRect/>
          </a:stretch>
        </p:blipFill>
        <p:spPr bwMode="auto">
          <a:xfrm>
            <a:off x="107504" y="4466665"/>
            <a:ext cx="3240360" cy="2202695"/>
          </a:xfrm>
          <a:prstGeom prst="rect">
            <a:avLst/>
          </a:prstGeom>
          <a:noFill/>
        </p:spPr>
      </p:pic>
      <p:pic>
        <p:nvPicPr>
          <p:cNvPr id="20488" name="Picture 8" descr="http://www.oytoy.ru/capsule/imglib/data/328/5669/12/cb20130108211212.jpg"/>
          <p:cNvPicPr>
            <a:picLocks noChangeAspect="1" noChangeArrowheads="1"/>
          </p:cNvPicPr>
          <p:nvPr/>
        </p:nvPicPr>
        <p:blipFill>
          <a:blip r:embed="rId5" cstate="print"/>
          <a:srcRect l="19656" r="24401" b="2491"/>
          <a:stretch>
            <a:fillRect/>
          </a:stretch>
        </p:blipFill>
        <p:spPr bwMode="auto">
          <a:xfrm>
            <a:off x="7380312" y="2204864"/>
            <a:ext cx="1566755" cy="2736304"/>
          </a:xfrm>
          <a:prstGeom prst="rect">
            <a:avLst/>
          </a:prstGeom>
          <a:noFill/>
        </p:spPr>
      </p:pic>
      <p:pic>
        <p:nvPicPr>
          <p:cNvPr id="20490" name="Picture 10" descr="http://www.oytoy.ru/capsule/imglib/data/328/5638/12/cb201301081858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204864"/>
            <a:ext cx="223224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    С 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выходом фильма "Карнавальная ночь" в 1956 году выпущены игрушки "Часы", со стрелками, установленными за пять минут до полуночи.</a:t>
            </a:r>
          </a:p>
        </p:txBody>
      </p:sp>
      <p:pic>
        <p:nvPicPr>
          <p:cNvPr id="21506" name="Picture 2" descr="http://www.oytoy.ru/capsule/imglib/data/328/5683/12/cb20130109001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664296" cy="1785079"/>
          </a:xfrm>
          <a:prstGeom prst="rect">
            <a:avLst/>
          </a:prstGeom>
          <a:noFill/>
        </p:spPr>
      </p:pic>
      <p:pic>
        <p:nvPicPr>
          <p:cNvPr id="21508" name="Picture 4" descr="http://www.oytoy.ru/capsule/imglib/data/328/5684/12/cb20130109001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124744"/>
            <a:ext cx="3600400" cy="18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2996952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Arial Black" pitchFamily="34" charset="0"/>
              </a:rPr>
              <a:t>     В </a:t>
            </a:r>
            <a:r>
              <a:rPr lang="ru-RU" sz="1600" dirty="0">
                <a:solidFill>
                  <a:srgbClr val="003300"/>
                </a:solidFill>
                <a:latin typeface="Arial Black" pitchFamily="34" charset="0"/>
              </a:rPr>
              <a:t>60-е с приходом моды на минимализм и авангард все максимально упростилось. Фигурки стали одутловатыми, росписи — самыми простыми. Но в это же время появился новый материал — поролон. Его начинают активно использовать в производстве елочных игрушек. </a:t>
            </a:r>
          </a:p>
        </p:txBody>
      </p:sp>
      <p:pic>
        <p:nvPicPr>
          <p:cNvPr id="21510" name="Picture 6" descr="http://www.oytoy.ru/capsule/imglib/data/328/5672/12/cb20130108213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1776873" cy="2592288"/>
          </a:xfrm>
          <a:prstGeom prst="rect">
            <a:avLst/>
          </a:prstGeom>
          <a:noFill/>
        </p:spPr>
      </p:pic>
      <p:pic>
        <p:nvPicPr>
          <p:cNvPr id="21512" name="Picture 8" descr="http://www.oytoy.ru/capsule/imglib/data/328/5678/12/cb2013010822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77072"/>
            <a:ext cx="1735132" cy="2592288"/>
          </a:xfrm>
          <a:prstGeom prst="rect">
            <a:avLst/>
          </a:prstGeom>
          <a:noFill/>
        </p:spPr>
      </p:pic>
      <p:pic>
        <p:nvPicPr>
          <p:cNvPr id="21514" name="Picture 10" descr="http://www.oytoy.ru/capsule/imglib/data/328/5673/12/cb201301082137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906" y="4077072"/>
            <a:ext cx="405749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604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</cp:revision>
  <dcterms:created xsi:type="dcterms:W3CDTF">2016-12-05T11:33:29Z</dcterms:created>
  <dcterms:modified xsi:type="dcterms:W3CDTF">2016-12-05T12:16:58Z</dcterms:modified>
</cp:coreProperties>
</file>